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2" r:id="rId3"/>
    <p:sldId id="257" r:id="rId4"/>
    <p:sldId id="258" r:id="rId5"/>
    <p:sldId id="259" r:id="rId6"/>
    <p:sldId id="260" r:id="rId7"/>
    <p:sldId id="261" r:id="rId8"/>
    <p:sldId id="262" r:id="rId9"/>
    <p:sldId id="263" r:id="rId10"/>
    <p:sldId id="264" r:id="rId11"/>
    <p:sldId id="265" r:id="rId12"/>
    <p:sldId id="273" r:id="rId13"/>
    <p:sldId id="274" r:id="rId14"/>
    <p:sldId id="275" r:id="rId15"/>
    <p:sldId id="276" r:id="rId16"/>
    <p:sldId id="266" r:id="rId17"/>
    <p:sldId id="267" r:id="rId18"/>
    <p:sldId id="268" r:id="rId19"/>
    <p:sldId id="269" r:id="rId20"/>
    <p:sldId id="270" r:id="rId21"/>
    <p:sldId id="271" r:id="rId22"/>
    <p:sldId id="27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326"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01C8AEC-E59E-48FB-8CD6-925EB92A3D9A}" type="datetimeFigureOut">
              <a:rPr lang="ru-RU" smtClean="0"/>
              <a:t>28.03.2015</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678CCE4-FD42-4D99-92AA-CB3AE0CDD2E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01C8AEC-E59E-48FB-8CD6-925EB92A3D9A}" type="datetimeFigureOut">
              <a:rPr lang="ru-RU" smtClean="0"/>
              <a:t>28.03.2015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01C8AEC-E59E-48FB-8CD6-925EB92A3D9A}" type="datetimeFigureOut">
              <a:rPr lang="ru-RU" smtClean="0"/>
              <a:t>28.03.2015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1C8AEC-E59E-48FB-8CD6-925EB92A3D9A}" type="datetimeFigureOut">
              <a:rPr lang="ru-RU" smtClean="0"/>
              <a:t>28.03.2015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601C8AEC-E59E-48FB-8CD6-925EB92A3D9A}" type="datetimeFigureOut">
              <a:rPr lang="ru-RU" smtClean="0"/>
              <a:t>28.03.2015</a:t>
            </a:fld>
            <a:endParaRPr lang="ru-RU"/>
          </a:p>
        </p:txBody>
      </p:sp>
      <p:sp>
        <p:nvSpPr>
          <p:cNvPr id="8" name="Slide Number Placeholder 7"/>
          <p:cNvSpPr>
            <a:spLocks noGrp="1"/>
          </p:cNvSpPr>
          <p:nvPr>
            <p:ph type="sldNum" sz="quarter" idx="11"/>
          </p:nvPr>
        </p:nvSpPr>
        <p:spPr/>
        <p:txBody>
          <a:bodyPr/>
          <a:lstStyle/>
          <a:p>
            <a:fld id="{4678CCE4-FD42-4D99-92AA-CB3AE0CDD2E3}"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01C8AEC-E59E-48FB-8CD6-925EB92A3D9A}" type="datetimeFigureOut">
              <a:rPr lang="ru-RU" smtClean="0"/>
              <a:t>28.03.2015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01C8AEC-E59E-48FB-8CD6-925EB92A3D9A}" type="datetimeFigureOut">
              <a:rPr lang="ru-RU" smtClean="0"/>
              <a:t>28.03.2015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601C8AEC-E59E-48FB-8CD6-925EB92A3D9A}" type="datetimeFigureOut">
              <a:rPr lang="ru-RU" smtClean="0"/>
              <a:t>28.03.2015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1C8AEC-E59E-48FB-8CD6-925EB92A3D9A}" type="datetimeFigureOut">
              <a:rPr lang="ru-RU" smtClean="0"/>
              <a:t>28.03.2015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678CCE4-FD42-4D99-92AA-CB3AE0CDD2E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1C8AEC-E59E-48FB-8CD6-925EB92A3D9A}" type="datetimeFigureOut">
              <a:rPr lang="ru-RU" smtClean="0"/>
              <a:t>28.03.2015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678CCE4-FD42-4D99-92AA-CB3AE0CDD2E3}"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1C8AEC-E59E-48FB-8CD6-925EB92A3D9A}" type="datetimeFigureOut">
              <a:rPr lang="ru-RU" smtClean="0"/>
              <a:t>28.03.2015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678CCE4-FD42-4D99-92AA-CB3AE0CDD2E3}" type="slidenum">
              <a:rPr lang="ru-RU" smtClean="0"/>
              <a:t>‹#›</a:t>
            </a:fld>
            <a:endParaRPr lang="ru-RU"/>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601C8AEC-E59E-48FB-8CD6-925EB92A3D9A}" type="datetimeFigureOut">
              <a:rPr lang="ru-RU" smtClean="0"/>
              <a:t>28.03.2015</a:t>
            </a:fld>
            <a:endParaRPr lang="ru-RU"/>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4678CCE4-FD42-4D99-92AA-CB3AE0CDD2E3}" type="slidenum">
              <a:rPr lang="ru-RU" smtClean="0"/>
              <a:t>‹#›</a:t>
            </a:fld>
            <a:endParaRPr lang="ru-RU"/>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en-US" sz="4800" dirty="0" smtClean="0">
                <a:latin typeface="Times New Roman" pitchFamily="18" charset="0"/>
                <a:cs typeface="Times New Roman" pitchFamily="18" charset="0"/>
              </a:rPr>
              <a:t>      </a:t>
            </a:r>
            <a:r>
              <a:rPr lang="ru-RU" sz="4800" dirty="0" smtClean="0">
                <a:latin typeface="Times New Roman" pitchFamily="18" charset="0"/>
                <a:cs typeface="Times New Roman" pitchFamily="18" charset="0"/>
              </a:rPr>
              <a:t>АУДИТ </a:t>
            </a:r>
            <a:r>
              <a:rPr lang="ru-RU" sz="4800" dirty="0" smtClean="0">
                <a:latin typeface="Times New Roman" pitchFamily="18" charset="0"/>
                <a:cs typeface="Times New Roman" pitchFamily="18" charset="0"/>
              </a:rPr>
              <a:t>ДВИЖЕНИЯ </a:t>
            </a:r>
            <a:r>
              <a:rPr lang="en-US" sz="4800" dirty="0" smtClean="0">
                <a:latin typeface="Times New Roman" pitchFamily="18" charset="0"/>
                <a:cs typeface="Times New Roman" pitchFamily="18" charset="0"/>
              </a:rPr>
              <a:t>       </a:t>
            </a:r>
            <a:r>
              <a:rPr lang="ru-RU" sz="4800" dirty="0" smtClean="0">
                <a:latin typeface="Times New Roman" pitchFamily="18" charset="0"/>
                <a:cs typeface="Times New Roman" pitchFamily="18" charset="0"/>
              </a:rPr>
              <a:t>ДЕНЕЖНЫХ СРЕДСТВ</a:t>
            </a:r>
            <a:endParaRPr lang="ru-RU" dirty="0">
              <a:latin typeface="Times New Roman" pitchFamily="18" charset="0"/>
              <a:cs typeface="Times New Roman" pitchFamily="18" charset="0"/>
            </a:endParaRPr>
          </a:p>
        </p:txBody>
      </p:sp>
      <p:pic>
        <p:nvPicPr>
          <p:cNvPr id="49154" name="Picture 2" descr="http://euvisa.by/images/stories/money.jpg"/>
          <p:cNvPicPr>
            <a:picLocks noChangeAspect="1" noChangeArrowheads="1"/>
          </p:cNvPicPr>
          <p:nvPr/>
        </p:nvPicPr>
        <p:blipFill>
          <a:blip r:embed="rId2"/>
          <a:srcRect/>
          <a:stretch>
            <a:fillRect/>
          </a:stretch>
        </p:blipFill>
        <p:spPr bwMode="auto">
          <a:xfrm>
            <a:off x="2857488" y="3929066"/>
            <a:ext cx="3423950" cy="25717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86874" cy="6572272"/>
          </a:xfrm>
        </p:spPr>
        <p:txBody>
          <a:bodyPr>
            <a:normAutofit fontScale="77500" lnSpcReduction="20000"/>
          </a:bodyPr>
          <a:lstStyle/>
          <a:p>
            <a:pPr fontAlgn="t"/>
            <a:r>
              <a:rPr lang="ru-RU" dirty="0" smtClean="0"/>
              <a:t>Эта информация также может использоваться для оценки взаимосвязи между видами деятельности, которую можно представить следующим образом:</a:t>
            </a:r>
          </a:p>
          <a:p>
            <a:pPr fontAlgn="t"/>
            <a:r>
              <a:rPr lang="ru-RU" b="1" dirty="0" smtClean="0"/>
              <a:t>Первоначально денежные средства могут быть получены в результате операционной и (или) финансовой деятельности:</a:t>
            </a:r>
            <a:endParaRPr lang="ru-RU" dirty="0" smtClean="0"/>
          </a:p>
          <a:p>
            <a:pPr fontAlgn="t"/>
            <a:r>
              <a:rPr lang="ru-RU" dirty="0" smtClean="0"/>
              <a:t>заработанные в ходе операционной деятельности (операционная)</a:t>
            </a:r>
          </a:p>
          <a:p>
            <a:pPr fontAlgn="t"/>
            <a:r>
              <a:rPr lang="ru-RU" dirty="0" smtClean="0"/>
              <a:t>привлеченные заемные средства и капитал собственника (финансовая)</a:t>
            </a:r>
          </a:p>
          <a:p>
            <a:pPr fontAlgn="t">
              <a:buNone/>
            </a:pPr>
            <a:endParaRPr lang="ru-RU" dirty="0" smtClean="0"/>
          </a:p>
          <a:p>
            <a:pPr fontAlgn="t"/>
            <a:r>
              <a:rPr lang="ru-RU" b="1" dirty="0" smtClean="0"/>
              <a:t>Затем, полученные денежные средства используются на осуществление операционной и(или) инвестиционной деятельности:</a:t>
            </a:r>
            <a:endParaRPr lang="ru-RU" dirty="0" smtClean="0"/>
          </a:p>
          <a:p>
            <a:pPr fontAlgn="t"/>
            <a:r>
              <a:rPr lang="ru-RU" dirty="0" smtClean="0"/>
              <a:t>на оплату расходов в ходе операционной деятельности (операционная)</a:t>
            </a:r>
          </a:p>
          <a:p>
            <a:pPr fontAlgn="t"/>
            <a:r>
              <a:rPr lang="ru-RU" dirty="0" smtClean="0"/>
              <a:t>на приобретение инвестиций с целью получения дохода (инвестиционная)</a:t>
            </a:r>
          </a:p>
          <a:p>
            <a:pPr fontAlgn="t">
              <a:buNone/>
            </a:pPr>
            <a:endParaRPr lang="ru-RU" dirty="0" smtClean="0"/>
          </a:p>
          <a:p>
            <a:pPr fontAlgn="t"/>
            <a:r>
              <a:rPr lang="ru-RU" b="1" dirty="0" smtClean="0"/>
              <a:t>Последующее управление денежными средствами:</a:t>
            </a:r>
            <a:endParaRPr lang="ru-RU" dirty="0" smtClean="0"/>
          </a:p>
          <a:p>
            <a:pPr fontAlgn="t"/>
            <a:r>
              <a:rPr lang="ru-RU" dirty="0" smtClean="0"/>
              <a:t>В случае недостаточности средств (превышение использования над поступлением) компания может поддержать ликвидность посредством возвращения стоимости инвестиций , приобретенных ранее (приток от инвестиционной деятельности), или путем привлечения заемного капитала (приток от финансовой деятельности)</a:t>
            </a:r>
          </a:p>
          <a:p>
            <a:pPr fontAlgn="t"/>
            <a:r>
              <a:rPr lang="ru-RU" dirty="0" smtClean="0"/>
              <a:t>В случае наличия свободных средств (превышение поступления над использованием) компания может использовать остаток свободных денежных средств на приобретение инвестиций (отток от инвестиционной деятельности) или на возврат привлеченных ранее заемных средств (отток от финансовой деятельности)</a:t>
            </a:r>
          </a:p>
          <a:p>
            <a:pPr fontAlgn="t">
              <a:buNone/>
            </a:pPr>
            <a:r>
              <a:rPr lang="ru-RU" dirty="0" smtClean="0"/>
              <a:t> </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428604"/>
            <a:ext cx="5286412" cy="6215106"/>
          </a:xfrm>
        </p:spPr>
        <p:txBody>
          <a:bodyPr>
            <a:normAutofit fontScale="92500" lnSpcReduction="10000"/>
          </a:bodyPr>
          <a:lstStyle/>
          <a:p>
            <a:r>
              <a:rPr lang="ru-RU" dirty="0" smtClean="0"/>
              <a:t>Все операции по поступлению и расходованию денежных средств кассир записывает в кассовую книгу, которая должна быть пронумерована, прошнурована и опечатана сургучной печатью. </a:t>
            </a:r>
          </a:p>
          <a:p>
            <a:r>
              <a:rPr lang="ru-RU" dirty="0" smtClean="0"/>
              <a:t>Количество листов в ней должно быть заверено подписями руководителя предприятия и главного бухгалтера. </a:t>
            </a:r>
          </a:p>
          <a:p>
            <a:r>
              <a:rPr lang="ru-RU" dirty="0" smtClean="0"/>
              <a:t>В конце рабочего дня кассир подсчитывает в кассовой книге итог операций за день и выводит остаток денег в кассе на следующий день. </a:t>
            </a:r>
          </a:p>
          <a:p>
            <a:r>
              <a:rPr lang="ru-RU" dirty="0" smtClean="0"/>
              <a:t>Записи в кассовой книге ведут через копировальную бумагу одновременно на двух листах. Один лист отрывной, его сдают в конце дня вместе со всеми приходными и расходными документами в качестве отчета по кассовым операциям.</a:t>
            </a:r>
            <a:endParaRPr lang="ru-RU" dirty="0"/>
          </a:p>
        </p:txBody>
      </p:sp>
      <p:pic>
        <p:nvPicPr>
          <p:cNvPr id="67586" name="Picture 2" descr="http://tvoy-zarabotok-online.ru/wp-content/uploads/2012/12/vnutrennij-audit-sajta.jpg"/>
          <p:cNvPicPr>
            <a:picLocks noChangeAspect="1" noChangeArrowheads="1"/>
          </p:cNvPicPr>
          <p:nvPr/>
        </p:nvPicPr>
        <p:blipFill>
          <a:blip r:embed="rId2"/>
          <a:srcRect/>
          <a:stretch>
            <a:fillRect/>
          </a:stretch>
        </p:blipFill>
        <p:spPr bwMode="auto">
          <a:xfrm>
            <a:off x="6286512" y="3429000"/>
            <a:ext cx="2381250" cy="25527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357166"/>
            <a:ext cx="8786842" cy="6215106"/>
          </a:xfrm>
        </p:spPr>
        <p:txBody>
          <a:bodyPr>
            <a:normAutofit/>
          </a:bodyPr>
          <a:lstStyle/>
          <a:p>
            <a:r>
              <a:rPr lang="ru-RU" dirty="0" smtClean="0"/>
              <a:t>Отчет о движении денежных средств оказывает результаты операционной, инвестиционной и финансовой деятельности компании и их влияние на состояние денежных средств за отчетный период и позволяет объяснить изменение денежных средств за этот период. Классификация деятельности предприятия по видам позволяет оценить влияние видов деятельности предприятия на его финансовое положение.</a:t>
            </a:r>
          </a:p>
          <a:p>
            <a:r>
              <a:rPr lang="ru-RU" dirty="0" smtClean="0"/>
              <a:t>Операционная деятельность подразумевает движение денежных средств от операций, которые входят в определение дохода от основной деятельности, такие как: поступление денежных средств от реализации товаров и услуг, выбытие денежных средств в результате приобретения товарно-материальных запасов, оплаты расходов. Кроме того, операционная деятельность включает движение денежных средств от прочей деятельности, которая не является инвестиционной или финансовой.</a:t>
            </a: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357166"/>
            <a:ext cx="4857784" cy="6215106"/>
          </a:xfrm>
        </p:spPr>
        <p:txBody>
          <a:bodyPr>
            <a:normAutofit fontScale="85000" lnSpcReduction="10000"/>
          </a:bodyPr>
          <a:lstStyle/>
          <a:p>
            <a:r>
              <a:rPr lang="ru-RU" dirty="0" smtClean="0"/>
              <a:t>Инвестиционная деятельность обычно подразумевает движение денежных средств от операций по долгосрочным активам, таким как приобретение и реализация </a:t>
            </a:r>
            <a:r>
              <a:rPr lang="ru-RU" dirty="0" err="1" smtClean="0"/>
              <a:t>внеоборотных</a:t>
            </a:r>
            <a:r>
              <a:rPr lang="ru-RU" dirty="0" smtClean="0"/>
              <a:t> активов и финансовых инвестиций,  предоставление кредитов другим юридическим лицам и погашение этими юридическими лицами предоставленных кредитов. Инвестиционная деятельность находит отражение в отчете о результатах финансово-хозяйственной деятельности, когда там показываются доходы или расходы от продажи акций, основных средств и др.</a:t>
            </a:r>
          </a:p>
          <a:p>
            <a:pPr>
              <a:buNone/>
            </a:pPr>
            <a:endParaRPr lang="ru-RU" dirty="0" smtClean="0"/>
          </a:p>
          <a:p>
            <a:r>
              <a:rPr lang="ru-RU" dirty="0" smtClean="0"/>
              <a:t>Финансовая деятельность подразумевает операции со счетами капитала и обязательств и включает получение кредитов от других юридических лиц и погашение предоставленных кредитов, получение денежных средств от учредителей и выплату дивидендов или выкуп доли собственности.</a:t>
            </a:r>
          </a:p>
          <a:p>
            <a:endParaRPr lang="ru-RU" dirty="0"/>
          </a:p>
        </p:txBody>
      </p:sp>
      <p:pic>
        <p:nvPicPr>
          <p:cNvPr id="72706" name="Picture 2" descr="http://epk-audit.ru/wp-content/uploads/2013/04/Audit.jpg"/>
          <p:cNvPicPr>
            <a:picLocks noChangeAspect="1" noChangeArrowheads="1"/>
          </p:cNvPicPr>
          <p:nvPr/>
        </p:nvPicPr>
        <p:blipFill>
          <a:blip r:embed="rId2"/>
          <a:srcRect/>
          <a:stretch>
            <a:fillRect/>
          </a:stretch>
        </p:blipFill>
        <p:spPr bwMode="auto">
          <a:xfrm>
            <a:off x="5572132" y="1000108"/>
            <a:ext cx="2857520" cy="3234713"/>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85918" y="285728"/>
            <a:ext cx="6286544" cy="6215106"/>
          </a:xfrm>
        </p:spPr>
        <p:txBody>
          <a:bodyPr>
            <a:normAutofit fontScale="92500"/>
          </a:bodyPr>
          <a:lstStyle/>
          <a:p>
            <a:r>
              <a:rPr lang="ru-RU" dirty="0" smtClean="0"/>
              <a:t>Существует два метода трансформирования отчета о результатах финансово-хозяйственной деятельности из метода начисления в кассовый метод: прямой и косвенный. </a:t>
            </a:r>
          </a:p>
          <a:p>
            <a:r>
              <a:rPr lang="ru-RU" dirty="0" smtClean="0"/>
              <a:t>Прямой метод – это метод, по которому раскрываются основные виды денежных поступлений и выплат. Этот метод основан на изучении каждой денежной операции и определении, к какому виду деятельности она относится. Прямой метод подразумевает корректировку каждой статьи отчета о результатах финансово-хозяйственной деятельности. В этом случае начинают с денежных поступлений от реализации продукции, из которых вычитают все денежные выплаты по приобретению товаров, текущим расходам, процентам </a:t>
            </a:r>
            <a:r>
              <a:rPr lang="ru-RU" dirty="0" err="1" smtClean="0"/>
              <a:t>закредит</a:t>
            </a:r>
            <a:r>
              <a:rPr lang="ru-RU" dirty="0" smtClean="0"/>
              <a:t> и выплатам в бюджет и т.д. в итоге выводят сумму состояния денежных средств от операционной деятельности.</a:t>
            </a:r>
          </a:p>
          <a:p>
            <a:r>
              <a:rPr lang="ru-RU" dirty="0" smtClean="0"/>
              <a:t> </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dirty="0" smtClean="0"/>
              <a:t>Косвенный метод – </a:t>
            </a:r>
            <a:r>
              <a:rPr lang="ru-RU" dirty="0" err="1" smtClean="0"/>
              <a:t>метод</a:t>
            </a:r>
            <a:r>
              <a:rPr lang="ru-RU" dirty="0" smtClean="0"/>
              <a:t>, по которому чистый доход или убыток корректируется на изменения текущих активов и обязательств, не денежных операций, а также на доходы и убытки, являющиеся результатом инвестиционной и финансовой деятельности, в сравнении с предыдущим периодом. </a:t>
            </a:r>
          </a:p>
          <a:p>
            <a:r>
              <a:rPr lang="ru-RU" dirty="0" smtClean="0"/>
              <a:t>Этот метод основан на информации, содержащейся в бухгалтерском балансе и отчете о результатах финансово-хозяйственной деятельности. </a:t>
            </a:r>
          </a:p>
          <a:p>
            <a:r>
              <a:rPr lang="ru-RU" dirty="0" smtClean="0"/>
              <a:t>Согласно этому методу корректируется сумма чистого дохода (убытка) на сумму изменений в отчетном периоде по сравнению с предыдущим отчетным периодом.</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142852"/>
            <a:ext cx="7772400" cy="1143000"/>
          </a:xfrm>
        </p:spPr>
        <p:txBody>
          <a:bodyPr/>
          <a:lstStyle/>
          <a:p>
            <a:pPr algn="ctr"/>
            <a:r>
              <a:rPr lang="ru-RU" dirty="0" smtClean="0"/>
              <a:t>Инвентаризация кассы .</a:t>
            </a:r>
            <a:endParaRPr lang="ru-RU" dirty="0"/>
          </a:p>
        </p:txBody>
      </p:sp>
      <p:sp>
        <p:nvSpPr>
          <p:cNvPr id="3" name="Содержимое 2"/>
          <p:cNvSpPr>
            <a:spLocks noGrp="1"/>
          </p:cNvSpPr>
          <p:nvPr>
            <p:ph idx="1"/>
          </p:nvPr>
        </p:nvSpPr>
        <p:spPr>
          <a:xfrm>
            <a:off x="214282" y="1214422"/>
            <a:ext cx="8715436" cy="5500726"/>
          </a:xfrm>
        </p:spPr>
        <p:txBody>
          <a:bodyPr>
            <a:normAutofit fontScale="55000" lnSpcReduction="20000"/>
          </a:bodyPr>
          <a:lstStyle/>
          <a:p>
            <a:r>
              <a:rPr lang="ru-RU" dirty="0" smtClean="0"/>
              <a:t>По желанию аудитора или директора предприятия можно провести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инвентаризацию</a:t>
            </a:r>
            <a:r>
              <a:rPr lang="ru-RU" dirty="0" smtClean="0"/>
              <a:t>. Инвентаризация должна проходить в присутствии кассира и главного бухгалтера. Кассир должен составить кассовый отчет. При инвентаризации кассы необходимо проверить: имеется ли приказ о назначении кассира; заключен ли с кассиром договор о полной индивидуальной материальной ответственности установленной формы; соответствует ли помещение кассы рекомендациям по обеспечению сохранности денежных средств, по технической </a:t>
            </a:r>
            <a:r>
              <a:rPr lang="ru-RU" dirty="0" err="1" smtClean="0"/>
              <a:t>укрепленности</a:t>
            </a:r>
            <a:r>
              <a:rPr lang="ru-RU" dirty="0" smtClean="0"/>
              <a:t> и оснащенности средствами пожарно-охранной сигнализации.</a:t>
            </a:r>
          </a:p>
          <a:p>
            <a:r>
              <a:rPr lang="ru-RU" dirty="0" smtClean="0"/>
              <a:t>После инвентаризации кассы аудитору необходимо проверить:</a:t>
            </a:r>
          </a:p>
          <a:p>
            <a:r>
              <a:rPr lang="ru-RU" dirty="0" smtClean="0"/>
              <a:t>- созданы ли условия, необходимые для обеспечения сохранности денежных средств при доставке их из банка и при сдаче в банк;</a:t>
            </a:r>
          </a:p>
          <a:p>
            <a:r>
              <a:rPr lang="ru-RU" dirty="0" smtClean="0"/>
              <a:t>- полноту и своевременность </a:t>
            </a:r>
            <a:r>
              <a:rPr lang="ru-RU" dirty="0" err="1" smtClean="0"/>
              <a:t>оприходования</a:t>
            </a:r>
            <a:r>
              <a:rPr lang="ru-RU" dirty="0" smtClean="0"/>
              <a:t> денег, полученных по чекам;</a:t>
            </a:r>
          </a:p>
          <a:p>
            <a:r>
              <a:rPr lang="ru-RU" dirty="0" smtClean="0"/>
              <a:t>- правильность оформления приходных и расходных кассовых ордеров, кассовой книги, журнала регистрации приходных и расходных кассовых ордеров;</a:t>
            </a:r>
          </a:p>
          <a:p>
            <a:r>
              <a:rPr lang="ru-RU" dirty="0" smtClean="0"/>
              <a:t>- имеются ли подписи в получении денег, для чего нужно выборочно проверить подписи в расходных ордерах и ведомостях на соответствие;</a:t>
            </a:r>
          </a:p>
          <a:p>
            <a:r>
              <a:rPr lang="ru-RU" dirty="0" smtClean="0"/>
              <a:t>- правильность ведения кассовой книги и остатков денег по ней;</a:t>
            </a:r>
          </a:p>
          <a:p>
            <a:r>
              <a:rPr lang="ru-RU" dirty="0" smtClean="0"/>
              <a:t>- наличие или отсутствие штампов на кассовых документах (получено, оплачено);</a:t>
            </a:r>
          </a:p>
          <a:p>
            <a:r>
              <a:rPr lang="ru-RU" dirty="0" smtClean="0"/>
              <a:t>- соответствие фамилий в платежных ведомостях фамилиям в других документах;</a:t>
            </a:r>
          </a:p>
          <a:p>
            <a:r>
              <a:rPr lang="ru-RU" dirty="0" smtClean="0"/>
              <a:t>- соблюдается ли лимит хранения наличных денег в кассе;</a:t>
            </a:r>
          </a:p>
          <a:p>
            <a:r>
              <a:rPr lang="ru-RU" dirty="0" smtClean="0"/>
              <a:t>- правильность выдачи денег по доверенностям;</a:t>
            </a:r>
          </a:p>
          <a:p>
            <a:r>
              <a:rPr lang="ru-RU" dirty="0" smtClean="0"/>
              <a:t>- соблюден ли порядок регистрации контрольно-кассовых машин в налоговых органах.</a:t>
            </a:r>
          </a:p>
          <a:p>
            <a:r>
              <a:rPr lang="ru-RU" dirty="0" smtClean="0"/>
              <a:t>В кассе могут храниться денежные документы. К ним относятся путевки в санатории и дома отдыха, почтовые марки, проездные билеты, вексельные марки, оплаченные авиабилеты и другие документы. </a:t>
            </a:r>
          </a:p>
          <a:p>
            <a:r>
              <a:rPr lang="ru-RU" dirty="0" smtClean="0"/>
              <a:t>Аудитору необходимо проверить:</a:t>
            </a:r>
          </a:p>
          <a:p>
            <a:r>
              <a:rPr lang="ru-RU" dirty="0" smtClean="0"/>
              <a:t>- правильность учета денежных документов (поступление и списание денежных документов оформляется кассовыми приходными и расходными документами и отражается в книге по движению денежных документов; кассир составляет отчет по движению денежных документов и сдает его главному бухгалтеру);</a:t>
            </a:r>
          </a:p>
          <a:p>
            <a:r>
              <a:rPr lang="ru-RU" dirty="0" smtClean="0"/>
              <a:t>- правильность составления бухгалтерских проводок и записей в книге по учету и движению денежных документов.</a:t>
            </a: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786842" cy="1571612"/>
          </a:xfrm>
        </p:spPr>
        <p:txBody>
          <a:bodyPr>
            <a:normAutofit/>
          </a:bodyPr>
          <a:lstStyle/>
          <a:p>
            <a:r>
              <a:rPr lang="ru-RU" sz="2400" dirty="0" smtClean="0"/>
              <a:t>Возможны следующие </a:t>
            </a:r>
            <a:r>
              <a:rPr lang="ru-RU" sz="2400" b="1" dirty="0" smtClean="0"/>
              <a:t>нарушения</a:t>
            </a:r>
            <a:r>
              <a:rPr lang="ru-RU" sz="2400" dirty="0" smtClean="0"/>
              <a:t> при ведении операций по кассе:</a:t>
            </a:r>
            <a:br>
              <a:rPr lang="ru-RU" sz="2400" dirty="0" smtClean="0"/>
            </a:br>
            <a:endParaRPr lang="ru-RU" sz="2400" dirty="0"/>
          </a:p>
        </p:txBody>
      </p:sp>
      <p:sp>
        <p:nvSpPr>
          <p:cNvPr id="3" name="Содержимое 2"/>
          <p:cNvSpPr>
            <a:spLocks noGrp="1"/>
          </p:cNvSpPr>
          <p:nvPr>
            <p:ph idx="1"/>
          </p:nvPr>
        </p:nvSpPr>
        <p:spPr>
          <a:xfrm>
            <a:off x="285720" y="1214422"/>
            <a:ext cx="8501122" cy="5357850"/>
          </a:xfrm>
        </p:spPr>
        <p:txBody>
          <a:bodyPr>
            <a:normAutofit fontScale="62500" lnSpcReduction="20000"/>
          </a:bodyPr>
          <a:lstStyle/>
          <a:p>
            <a:r>
              <a:rPr lang="ru-RU" dirty="0" smtClean="0"/>
              <a:t>1.      Прямое хищение денежных средств (ничем не замаскированное или замаскированное неоформленными документами и расписками). Прямое хищение денежных средств без подлогов выявляется при проверке кассы путем инвентаризации кассовой наличности. Иногда оно маскируется расписками должностных лиц, покрывающими, по существу, растраты, совершенные кассиром либо другими должностными лицами, в частности работниками счетного аппарата.</a:t>
            </a:r>
          </a:p>
          <a:p>
            <a:r>
              <a:rPr lang="ru-RU" dirty="0" smtClean="0"/>
              <a:t>2.      </a:t>
            </a:r>
            <a:r>
              <a:rPr lang="ru-RU" dirty="0" err="1" smtClean="0"/>
              <a:t>Неоприходование</a:t>
            </a:r>
            <a:r>
              <a:rPr lang="ru-RU" dirty="0" smtClean="0"/>
              <a:t> и присвоение поступивших денежных сумм (из банка, от различных физических и юридических лиц по приходным ордерам, от различных юридических лиц по доверенности). </a:t>
            </a:r>
            <a:r>
              <a:rPr lang="ru-RU" dirty="0" err="1" smtClean="0"/>
              <a:t>Неоприходование</a:t>
            </a:r>
            <a:r>
              <a:rPr lang="ru-RU" dirty="0" smtClean="0"/>
              <a:t> денег по кассе связано со списанием полученных сумм непосредственно на расходы или сокрытием приходных операций. Наиболее часто встречаются случаи </a:t>
            </a:r>
            <a:r>
              <a:rPr lang="ru-RU" dirty="0" err="1" smtClean="0"/>
              <a:t>неоприходования</a:t>
            </a:r>
            <a:r>
              <a:rPr lang="ru-RU" dirty="0" smtClean="0"/>
              <a:t> в кассу денег, полученных с расчетного счета. Присвоение денежных средств в этом случае вскрывается взаимной проверкой операций кассы и банка. Необходимо сверить в первую очередь корешки выданных чеков с приходными документами по кассе.</a:t>
            </a:r>
          </a:p>
          <a:p>
            <a:r>
              <a:rPr lang="ru-RU" dirty="0" smtClean="0"/>
              <a:t>3.      Излишнее списание денег по кассе (повторное использование одних и тех же документов, неправильный подсчет итогов в кассовых документах и отчетах, списание сумм без оснований или по подложным документам, подлог в законно оформленных документах с увеличением сумм списаний).</a:t>
            </a:r>
          </a:p>
          <a:p>
            <a:r>
              <a:rPr lang="ru-RU" dirty="0" smtClean="0"/>
              <a:t>4.      Присвоение сумм, законно начисленных разным лицам и организациям (присвоение депонированной заработной платы и средств, начисленных по другим основаниям; присвоение сумм, причитающихся другим предприятиям). Наиболее распространенным видом </a:t>
            </a:r>
            <a:r>
              <a:rPr lang="ru-RU" dirty="0" err="1" smtClean="0"/>
              <a:t>неоприходованных</a:t>
            </a:r>
            <a:r>
              <a:rPr lang="ru-RU" dirty="0" smtClean="0"/>
              <a:t> платежей по кассовым ордерам являются платежи увольняющихся лиц, погашающих при расчете свою задолженность.</a:t>
            </a:r>
          </a:p>
          <a:p>
            <a:r>
              <a:rPr lang="ru-RU" dirty="0" smtClean="0"/>
              <a:t>5.      Расчеты суммами наличных денежных средств, которые превышают предельную величину (с другими юридическими лицами и предпринимателями, действующими без образования юридического лица; поступающими в кассу проверяемого предприятия).</a:t>
            </a:r>
          </a:p>
          <a:p>
            <a:r>
              <a:rPr lang="ru-RU" dirty="0" smtClean="0"/>
              <a:t>6.      Расчеты с населением наличными за готовую продукцию, товары, выполненные работы и оказанные услуги (без применения контрольно-кассовых машин, без регистрации контрольно-кассовых машин в налоговых органах).</a:t>
            </a:r>
          </a:p>
          <a:p>
            <a:r>
              <a:rPr lang="ru-RU" dirty="0" smtClean="0"/>
              <a:t>7.      Некорректное отражение кассовых операций в регистрах синтетического учета.</a:t>
            </a: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358346" cy="1143000"/>
          </a:xfrm>
        </p:spPr>
        <p:txBody>
          <a:bodyPr>
            <a:normAutofit fontScale="90000"/>
          </a:bodyPr>
          <a:lstStyle/>
          <a:p>
            <a:r>
              <a:rPr lang="ru-RU" b="1" dirty="0" smtClean="0"/>
              <a:t>Проверка операций по расчетному счету.</a:t>
            </a:r>
            <a:r>
              <a:rPr lang="ru-RU" dirty="0" smtClean="0"/>
              <a:t> </a:t>
            </a:r>
            <a:endParaRPr lang="ru-RU" dirty="0"/>
          </a:p>
        </p:txBody>
      </p:sp>
      <p:sp>
        <p:nvSpPr>
          <p:cNvPr id="3" name="Содержимое 2"/>
          <p:cNvSpPr>
            <a:spLocks noGrp="1"/>
          </p:cNvSpPr>
          <p:nvPr>
            <p:ph idx="1"/>
          </p:nvPr>
        </p:nvSpPr>
        <p:spPr>
          <a:xfrm>
            <a:off x="285720" y="1447800"/>
            <a:ext cx="8572560" cy="5410200"/>
          </a:xfrm>
        </p:spPr>
        <p:txBody>
          <a:bodyPr>
            <a:normAutofit fontScale="62500" lnSpcReduction="20000"/>
          </a:bodyPr>
          <a:lstStyle/>
          <a:p>
            <a:r>
              <a:rPr lang="ru-RU" dirty="0" smtClean="0"/>
              <a:t>Прежде всего аудитор устанавливает, сколько на предприятии имеется расчетных счетов, и при наличии нескольких таких счетов необходимо проверить, как ведется аналитический и синтетический учет по каждому из них.</a:t>
            </a:r>
          </a:p>
          <a:p>
            <a:r>
              <a:rPr lang="ru-RU" dirty="0" smtClean="0"/>
              <a:t>Основная информация по расчетному счету содержится в банковских выписках и приложенных к ним первичных документах. Аудитор должен проверить, подтверждена ли каждая операция, отраженная в выписке, соответствующими первичными документами.</a:t>
            </a:r>
          </a:p>
          <a:p>
            <a:r>
              <a:rPr lang="ru-RU" dirty="0" smtClean="0"/>
              <a:t>При аудите операций по расчетному счету необходимо обратить внимание на следующее:</a:t>
            </a:r>
          </a:p>
          <a:p>
            <a:r>
              <a:rPr lang="ru-RU" dirty="0" smtClean="0"/>
              <a:t>- соответствие сумм в выписках банка суммам, указанным в приложенных к ним первичных документах;</a:t>
            </a:r>
          </a:p>
          <a:p>
            <a:r>
              <a:rPr lang="ru-RU" dirty="0" smtClean="0"/>
              <a:t>- правильность и полноту зачисления денег, сданных в банк наличными;</a:t>
            </a:r>
          </a:p>
          <a:p>
            <a:r>
              <a:rPr lang="ru-RU" dirty="0" smtClean="0"/>
              <a:t>- правильность отражения конвертации рубля;</a:t>
            </a:r>
          </a:p>
          <a:p>
            <a:r>
              <a:rPr lang="ru-RU" dirty="0" smtClean="0"/>
              <a:t>- наличие штампа банка на первичных документах, приложенным к выпискам (в случае выявления документов без штампа банка, проводится встречная проверка в банке);</a:t>
            </a:r>
          </a:p>
          <a:p>
            <a:r>
              <a:rPr lang="ru-RU" dirty="0" smtClean="0"/>
              <a:t>- обоснованность перечисления денежных средств акцептованными платежными поручениями через почтовые отделения связи, а также достоверность почтовых адресов получателей (депонированной зарплаты, алиментов и т.п.);</a:t>
            </a:r>
          </a:p>
          <a:p>
            <a:r>
              <a:rPr lang="ru-RU" dirty="0" smtClean="0"/>
              <a:t>- правильность составления бухгалтерских проводок по операциям в банке;</a:t>
            </a:r>
          </a:p>
          <a:p>
            <a:r>
              <a:rPr lang="ru-RU" dirty="0" smtClean="0"/>
              <a:t>- полноту и достоверность банковских выписок и документов к ним (остаток средств на конец периода в предыдущей выписке банка по счету должен равняться остатку средств на начало периода в следующей выписке).</a:t>
            </a:r>
          </a:p>
          <a:p>
            <a:r>
              <a:rPr lang="ru-RU" dirty="0" smtClean="0"/>
              <a:t>Если в выписке будут обнаружены подчистки и не оговоренные в письменном виде исправления, нужно провести встречную проверку в учреждении банка.</a:t>
            </a:r>
          </a:p>
          <a:p>
            <a:r>
              <a:rPr lang="ru-RU" dirty="0" smtClean="0"/>
              <a:t>В соответствии с действующим законодательством основными формами расчетов по внешнеэкономической деятельности являются: предоплата, инкассо, расчеты через аккредитив, открытый счет.</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357166"/>
            <a:ext cx="8429684" cy="6143668"/>
          </a:xfrm>
        </p:spPr>
        <p:txBody>
          <a:bodyPr>
            <a:normAutofit fontScale="92500" lnSpcReduction="10000"/>
          </a:bodyPr>
          <a:lstStyle/>
          <a:p>
            <a:r>
              <a:rPr lang="ru-RU" dirty="0" smtClean="0"/>
              <a:t>Аудитору необходимо обратить внимание на следующее:</a:t>
            </a:r>
          </a:p>
          <a:p>
            <a:r>
              <a:rPr lang="ru-RU" dirty="0" smtClean="0"/>
              <a:t>- как зачислялась валютная выручка от реализации и других валютных операций при внешнеэкономической деятельности;</a:t>
            </a:r>
          </a:p>
          <a:p>
            <a:r>
              <a:rPr lang="ru-RU" dirty="0" smtClean="0"/>
              <a:t>- законно ли открыты валютные счета;</a:t>
            </a:r>
          </a:p>
          <a:p>
            <a:r>
              <a:rPr lang="ru-RU" dirty="0" smtClean="0"/>
              <a:t>- соответствуют ли сумм по выпискам банка суммам, отраженным в первичных документах;</a:t>
            </a:r>
          </a:p>
          <a:p>
            <a:r>
              <a:rPr lang="ru-RU" dirty="0" smtClean="0"/>
              <a:t>- правильно ли применялись формы расчетов при внешнеэкономической деятельности;</a:t>
            </a:r>
          </a:p>
          <a:p>
            <a:r>
              <a:rPr lang="ru-RU" dirty="0" smtClean="0"/>
              <a:t>- своевременно ли предоставлялись платежные поручения на продажу выручки, если зачисление валютной выручки прошло по транзитному счету;</a:t>
            </a:r>
          </a:p>
          <a:p>
            <a:r>
              <a:rPr lang="ru-RU" dirty="0" smtClean="0"/>
              <a:t>- правильно ли оплачено комиссионное вознаграждение за открытие валютных счетов;</a:t>
            </a:r>
          </a:p>
          <a:p>
            <a:r>
              <a:rPr lang="ru-RU" dirty="0" smtClean="0"/>
              <a:t>- правильно ли отражены в учете операции по покупке и продажи валюты;</a:t>
            </a:r>
          </a:p>
          <a:p>
            <a:r>
              <a:rPr lang="ru-RU" dirty="0" smtClean="0"/>
              <a:t>- правильно ли рассчитаны и отнесены курсовые разницы;</a:t>
            </a:r>
          </a:p>
          <a:p>
            <a:r>
              <a:rPr lang="ru-RU" dirty="0" smtClean="0"/>
              <a:t>- правильно ли перечислены авансы за импортную продукцию.</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dirty="0" smtClean="0"/>
              <a:t>В условиях Республики Казахстан переход к рынку сопровождается для многих фирм попаданием в зону неопределенности и повышенного риска. Большинство предприятий впервые встало перед необходимостью объективной оценки  финансового состояния предприятия, платежеспособности и надежности своих партнеров, постоянного контроля за качеством расчетно-финансовых операций и платежной дисциплины.</a:t>
            </a: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401080" cy="1797040"/>
          </a:xfrm>
        </p:spPr>
        <p:txBody>
          <a:bodyPr>
            <a:normAutofit fontScale="90000"/>
          </a:bodyPr>
          <a:lstStyle/>
          <a:p>
            <a:r>
              <a:rPr lang="ru-RU" b="1" dirty="0" smtClean="0"/>
              <a:t>Типичные ошибки при аудите операций по банковским счетам:</a:t>
            </a:r>
            <a:r>
              <a:rPr lang="ru-RU" dirty="0" smtClean="0"/>
              <a:t/>
            </a:r>
            <a:br>
              <a:rPr lang="ru-RU" dirty="0" smtClean="0"/>
            </a:br>
            <a:endParaRPr lang="ru-RU" dirty="0"/>
          </a:p>
        </p:txBody>
      </p:sp>
      <p:sp>
        <p:nvSpPr>
          <p:cNvPr id="3" name="Содержимое 2"/>
          <p:cNvSpPr>
            <a:spLocks noGrp="1"/>
          </p:cNvSpPr>
          <p:nvPr>
            <p:ph idx="1"/>
          </p:nvPr>
        </p:nvSpPr>
        <p:spPr>
          <a:xfrm>
            <a:off x="714348" y="2071678"/>
            <a:ext cx="7772400" cy="4572000"/>
          </a:xfrm>
        </p:spPr>
        <p:txBody>
          <a:bodyPr>
            <a:normAutofit/>
          </a:bodyPr>
          <a:lstStyle/>
          <a:p>
            <a:r>
              <a:rPr lang="ru-RU" dirty="0" smtClean="0"/>
              <a:t>1.      Отсутствие выписок банка, подчистки и исправления в выписках.</a:t>
            </a:r>
          </a:p>
          <a:p>
            <a:r>
              <a:rPr lang="ru-RU" dirty="0" smtClean="0"/>
              <a:t>2.      Оправдательные документы к выпискам банка представлены не полностью.</a:t>
            </a:r>
          </a:p>
          <a:p>
            <a:r>
              <a:rPr lang="ru-RU" dirty="0" smtClean="0"/>
              <a:t>3.      На документах отсутствует штамп банка о принятии документов для обработки.</a:t>
            </a:r>
          </a:p>
          <a:p>
            <a:r>
              <a:rPr lang="ru-RU" dirty="0" smtClean="0"/>
              <a:t>4.      Расходы, производимые в безналичном порядке, списываются непосредственно на счета затрат, минуя счета расчетов.</a:t>
            </a:r>
          </a:p>
          <a:p>
            <a:r>
              <a:rPr lang="ru-RU" dirty="0" smtClean="0"/>
              <a:t>5.      Нарушение порядка покупки и обратной продажи иностранной валюты на внутреннем валютном рынке.</a:t>
            </a:r>
          </a:p>
          <a:p>
            <a:r>
              <a:rPr lang="ru-RU" dirty="0" smtClean="0"/>
              <a:t>6.      Нарушение порядка аккредитивной формы расчетов.</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500042"/>
            <a:ext cx="4929222" cy="5929354"/>
          </a:xfrm>
        </p:spPr>
        <p:txBody>
          <a:bodyPr>
            <a:normAutofit fontScale="62500" lnSpcReduction="20000"/>
          </a:bodyPr>
          <a:lstStyle/>
          <a:p>
            <a:r>
              <a:rPr lang="ru-RU" dirty="0" smtClean="0"/>
              <a:t>На заключительном этапе производится формирование пакета документов, передаваемых другим аудиторам для последующего анализа и обработки, а также составление отчета аудитора и предоставление его вместе с рабочей документацией руководителю группы.</a:t>
            </a:r>
          </a:p>
          <a:p>
            <a:pPr>
              <a:buNone/>
            </a:pPr>
            <a:endParaRPr lang="ru-RU" dirty="0" smtClean="0"/>
          </a:p>
          <a:p>
            <a:r>
              <a:rPr lang="ru-RU" dirty="0" smtClean="0"/>
              <a:t> </a:t>
            </a:r>
            <a:r>
              <a:rPr lang="ru-RU" dirty="0" err="1" smtClean="0"/>
              <a:t>ыявленные</a:t>
            </a:r>
            <a:r>
              <a:rPr lang="ru-RU" dirty="0" smtClean="0"/>
              <a:t> замечания, вопросы, которые с точки зрения аудитора, проверяющего операции учета денежных средств в кассе, подлежат дальнейшему анализу и обработке другими аудиторами, формируются в виде служебных записок по установленной форме.</a:t>
            </a:r>
          </a:p>
          <a:p>
            <a:pPr>
              <a:buNone/>
            </a:pPr>
            <a:endParaRPr lang="ru-RU" dirty="0" smtClean="0"/>
          </a:p>
          <a:p>
            <a:r>
              <a:rPr lang="ru-RU" dirty="0" smtClean="0"/>
              <a:t>В отчетных документах приводятся выводы и рекомендации по выявленным нарушениям и замечаниям, с обязательным указанием ссылки на нормативный документ, согласно действующему законодательству.</a:t>
            </a:r>
          </a:p>
          <a:p>
            <a:pPr>
              <a:buNone/>
            </a:pPr>
            <a:endParaRPr lang="ru-RU" dirty="0" smtClean="0"/>
          </a:p>
          <a:p>
            <a:r>
              <a:rPr lang="ru-RU" dirty="0" smtClean="0"/>
              <a:t>Рабочие документы и отчетные документы аудитора, подшитые в отдельную папку по установленной форме, представляются руководителю группы для включения результатов в отчет.</a:t>
            </a:r>
          </a:p>
          <a:p>
            <a:endParaRPr lang="ru-RU" dirty="0"/>
          </a:p>
        </p:txBody>
      </p:sp>
      <p:pic>
        <p:nvPicPr>
          <p:cNvPr id="75778" name="Picture 2" descr="http://svconsult.ru/_tbkp/audit-doc.jpg"/>
          <p:cNvPicPr>
            <a:picLocks noChangeAspect="1" noChangeArrowheads="1"/>
          </p:cNvPicPr>
          <p:nvPr/>
        </p:nvPicPr>
        <p:blipFill>
          <a:blip r:embed="rId2" cstate="print"/>
          <a:srcRect/>
          <a:stretch>
            <a:fillRect/>
          </a:stretch>
        </p:blipFill>
        <p:spPr bwMode="auto">
          <a:xfrm>
            <a:off x="5115016" y="642918"/>
            <a:ext cx="4028984" cy="350046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2368544"/>
          </a:xfrm>
        </p:spPr>
        <p:txBody>
          <a:bodyPr>
            <a:normAutofit/>
          </a:bodyPr>
          <a:lstStyle/>
          <a:p>
            <a:pPr algn="ctr"/>
            <a:r>
              <a:rPr lang="ru-RU"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СПАСИБО ЗА ВНИМАНИЕ!</a:t>
            </a:r>
            <a:endParaRPr lang="ru-RU"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83970" name="AutoShape 2" descr="Картинки по запросу audite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83972" name="AutoShape 4" descr="Картинки по запросу audite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83974" name="Picture 6" descr="http://www.hsoc.ie/wp-content/uploads/2013/09/Audited-pic.jpg"/>
          <p:cNvPicPr>
            <a:picLocks noChangeAspect="1" noChangeArrowheads="1"/>
          </p:cNvPicPr>
          <p:nvPr/>
        </p:nvPicPr>
        <p:blipFill>
          <a:blip r:embed="rId2"/>
          <a:srcRect/>
          <a:stretch>
            <a:fillRect/>
          </a:stretch>
        </p:blipFill>
        <p:spPr bwMode="auto">
          <a:xfrm>
            <a:off x="3286116" y="3071810"/>
            <a:ext cx="2857500" cy="28575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357166"/>
            <a:ext cx="6015054" cy="1154098"/>
          </a:xfrm>
        </p:spPr>
        <p:txBody>
          <a:bodyPr>
            <a:normAutofit fontScale="90000"/>
          </a:bodyPr>
          <a:lstStyle/>
          <a:p>
            <a:r>
              <a:rPr lang="ru-RU" dirty="0" smtClean="0"/>
              <a:t>Цель и задачи проверки.</a:t>
            </a:r>
            <a:endParaRPr lang="ru-RU" dirty="0"/>
          </a:p>
        </p:txBody>
      </p:sp>
      <p:sp>
        <p:nvSpPr>
          <p:cNvPr id="3" name="Содержимое 2"/>
          <p:cNvSpPr>
            <a:spLocks noGrp="1"/>
          </p:cNvSpPr>
          <p:nvPr>
            <p:ph idx="1"/>
          </p:nvPr>
        </p:nvSpPr>
        <p:spPr>
          <a:xfrm>
            <a:off x="214282" y="2000240"/>
            <a:ext cx="7786742" cy="4624406"/>
          </a:xfrm>
        </p:spPr>
        <p:txBody>
          <a:bodyPr>
            <a:normAutofit fontScale="85000" lnSpcReduction="10000"/>
          </a:bodyPr>
          <a:lstStyle/>
          <a:p>
            <a:r>
              <a:rPr lang="ru-RU" dirty="0" smtClean="0"/>
              <a:t>Целью аудита является установление соответствия применяемой в организации методики учета и налогообложения операций по движению наличных денежных средств действующим в РК в проверяемом периоде нормативным документам с целью формирования мнения о достоверности бухгалтерской отчетности во всех существенных аспектах.</a:t>
            </a:r>
          </a:p>
          <a:p>
            <a:r>
              <a:rPr lang="ru-RU" dirty="0" smtClean="0"/>
              <a:t>Основными задачами аудита данного участка учета является:</a:t>
            </a:r>
          </a:p>
          <a:p>
            <a:r>
              <a:rPr lang="ru-RU" dirty="0" smtClean="0"/>
              <a:t>-       оценка состояния синтетического и аналитического учета наличных денежных средств в проверяемой организации;</a:t>
            </a:r>
          </a:p>
          <a:p>
            <a:r>
              <a:rPr lang="ru-RU" dirty="0" smtClean="0"/>
              <a:t>-       оценка качества отражения хозяйственных операций в бухгалтерском учете;</a:t>
            </a:r>
          </a:p>
          <a:p>
            <a:r>
              <a:rPr lang="ru-RU" dirty="0" smtClean="0"/>
              <a:t>-       проверка соблюдения организацией нормативных актов по организации работы с наличностью;</a:t>
            </a:r>
          </a:p>
          <a:p>
            <a:r>
              <a:rPr lang="ru-RU" dirty="0" smtClean="0"/>
              <a:t>-       проверка соблюдения организацией налогового законодательства по операциям, связанным с движением наличных денежных средств.</a:t>
            </a:r>
          </a:p>
          <a:p>
            <a:endParaRPr lang="ru-RU" dirty="0"/>
          </a:p>
        </p:txBody>
      </p:sp>
      <p:pic>
        <p:nvPicPr>
          <p:cNvPr id="13314" name="Picture 2" descr="http://www.alckor.info/images/stories/food/nachat_poiskovyj_audit_sajta.jpg"/>
          <p:cNvPicPr>
            <a:picLocks noChangeAspect="1" noChangeArrowheads="1"/>
          </p:cNvPicPr>
          <p:nvPr/>
        </p:nvPicPr>
        <p:blipFill>
          <a:blip r:embed="rId2"/>
          <a:srcRect/>
          <a:stretch>
            <a:fillRect/>
          </a:stretch>
        </p:blipFill>
        <p:spPr bwMode="auto">
          <a:xfrm>
            <a:off x="6715140" y="214290"/>
            <a:ext cx="2143140" cy="214314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5357850" cy="6500858"/>
          </a:xfrm>
        </p:spPr>
        <p:txBody>
          <a:bodyPr>
            <a:normAutofit/>
          </a:bodyPr>
          <a:lstStyle/>
          <a:p>
            <a:r>
              <a:rPr lang="ru-RU" dirty="0" smtClean="0"/>
              <a:t>Источниками информации для проверки служат кассовая книга, отчеты кассира, приходные и расходные кассовые ордера, журнал регистрации кассовых документов; журнал регистрации депонентов, авансовые отчеты, журнал регистрации платежных ведомостей; платежные поручения и требования-поручения, чековые книжки, аккредитивы, выписки банка.</a:t>
            </a:r>
          </a:p>
          <a:p>
            <a:r>
              <a:rPr lang="ru-RU" dirty="0" smtClean="0"/>
              <a:t>Ответственность за соблюдение порядка ведения кассовых операций возлагается на руководителя , главного бухгалтера и кассира. Аудитор должен опросить каждого из них.</a:t>
            </a:r>
          </a:p>
          <a:p>
            <a:r>
              <a:rPr lang="ru-RU" dirty="0" smtClean="0"/>
              <a:t>Составляется вопросник аудитора для составления плана и программы проверки.</a:t>
            </a:r>
          </a:p>
          <a:p>
            <a:endParaRPr lang="ru-RU" dirty="0"/>
          </a:p>
        </p:txBody>
      </p:sp>
      <p:pic>
        <p:nvPicPr>
          <p:cNvPr id="64514" name="Picture 2" descr="http://buhmost.by/sites/default/files/111443_0.jpg"/>
          <p:cNvPicPr>
            <a:picLocks noChangeAspect="1" noChangeArrowheads="1"/>
          </p:cNvPicPr>
          <p:nvPr/>
        </p:nvPicPr>
        <p:blipFill>
          <a:blip r:embed="rId2"/>
          <a:srcRect/>
          <a:stretch>
            <a:fillRect/>
          </a:stretch>
        </p:blipFill>
        <p:spPr bwMode="auto">
          <a:xfrm>
            <a:off x="5715008" y="1571612"/>
            <a:ext cx="3249545" cy="216891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14290"/>
            <a:ext cx="8429684" cy="6286544"/>
          </a:xfrm>
        </p:spPr>
        <p:txBody>
          <a:bodyPr>
            <a:normAutofit lnSpcReduction="10000"/>
          </a:bodyPr>
          <a:lstStyle/>
          <a:p>
            <a:r>
              <a:rPr lang="ru-RU" dirty="0" smtClean="0"/>
              <a:t>В силу того, что кассовые операции носят массовый характер, этот этап аудиторской проверки является достаточно трудоемким. Однако кассовые операции однообразны, а методы или процедуры проверки достаточно просты. Именно при проверке этого участка основному аудитору целесообразно привлекать ассистентов.</a:t>
            </a:r>
          </a:p>
          <a:p>
            <a:r>
              <a:rPr lang="ru-RU" dirty="0" smtClean="0"/>
              <a:t>Путем проведения сплошной проверки необходимо убедиться, соответствует ли принятый на предприятии порядок учета денежных средств порядку, установленному соответствующими нормативными документами. </a:t>
            </a:r>
          </a:p>
          <a:p>
            <a:r>
              <a:rPr lang="ru-RU" dirty="0" smtClean="0"/>
              <a:t>При проверке следует установить, соблюдает ли предприятие установленный лимит хранения наличных денег, так как в кассе можно хранить лишь небольшие денежные суммы для оплаты мелких хозяйственных расходов, выдачи авансов на командировки и других небольших платежей. </a:t>
            </a:r>
          </a:p>
          <a:p>
            <a:r>
              <a:rPr lang="ru-RU" dirty="0" smtClean="0"/>
              <a:t>Превышение установленных лимитов в кассе допускается лишь в течение трех рабочих дней в период выплаты заработной платы работникам предприятия, пособий по временной нетрудоспособности и премий.</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Отчет о движении денежных средств.</a:t>
            </a:r>
            <a:endParaRPr lang="ru-RU" dirty="0"/>
          </a:p>
        </p:txBody>
      </p:sp>
      <p:sp>
        <p:nvSpPr>
          <p:cNvPr id="3" name="Содержимое 2"/>
          <p:cNvSpPr>
            <a:spLocks noGrp="1"/>
          </p:cNvSpPr>
          <p:nvPr>
            <p:ph idx="1"/>
          </p:nvPr>
        </p:nvSpPr>
        <p:spPr>
          <a:xfrm>
            <a:off x="500034" y="1447800"/>
            <a:ext cx="8186766" cy="5124472"/>
          </a:xfrm>
        </p:spPr>
        <p:txBody>
          <a:bodyPr>
            <a:normAutofit fontScale="85000" lnSpcReduction="10000"/>
          </a:bodyPr>
          <a:lstStyle/>
          <a:p>
            <a:r>
              <a:rPr lang="ru-RU" dirty="0" smtClean="0"/>
              <a:t>Денежные средства являются жизненно важным ресурсом компании и требуют непрерывного анализа и эффективного управления ими.</a:t>
            </a:r>
          </a:p>
          <a:p>
            <a:r>
              <a:rPr lang="ru-RU" dirty="0" smtClean="0"/>
              <a:t>Отчет о движении денег имеет большое аналитическое значение для пользователей финансовых отчетов компаний. В нем содержится наиболее важная информация, позволяющая судить о том, насколько эффективно компания распоряжается своими денежными средствами, а также обеспечивающая возможность акционерам и другим пользователям прогнозировать движение (прирост) денежных средств.</a:t>
            </a:r>
          </a:p>
          <a:p>
            <a:pPr fontAlgn="t"/>
            <a:r>
              <a:rPr lang="ru-RU" dirty="0" smtClean="0"/>
              <a:t>И в этом смысле отчет о движении денежных средств является самым важным источником информации, который дает ответы на простые, но очень важные вопросы:</a:t>
            </a:r>
          </a:p>
          <a:p>
            <a:pPr fontAlgn="t"/>
            <a:r>
              <a:rPr lang="ru-RU" dirty="0" smtClean="0"/>
              <a:t>Сколько и из каких источников компания получила денежные средства в течение периода?</a:t>
            </a:r>
          </a:p>
          <a:p>
            <a:pPr fontAlgn="t"/>
            <a:r>
              <a:rPr lang="ru-RU" dirty="0" smtClean="0"/>
              <a:t>Сколько и на какие цели были потрачены денежные средства за период?</a:t>
            </a:r>
          </a:p>
          <a:p>
            <a:pPr fontAlgn="t"/>
            <a:r>
              <a:rPr lang="ru-RU" dirty="0" smtClean="0"/>
              <a:t>Насколько увеличился/уменьшился остаток денежных средств за период?</a:t>
            </a:r>
          </a:p>
          <a:p>
            <a:endParaRPr lang="ru-RU" dirty="0" smtClean="0"/>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0"/>
            <a:ext cx="8786874" cy="6643710"/>
          </a:xfrm>
        </p:spPr>
        <p:txBody>
          <a:bodyPr>
            <a:normAutofit fontScale="70000" lnSpcReduction="20000"/>
          </a:bodyPr>
          <a:lstStyle/>
          <a:p>
            <a:pPr fontAlgn="t"/>
            <a:r>
              <a:rPr lang="ru-RU" dirty="0" smtClean="0"/>
              <a:t>Для того, чтобы ответить на эти вопросы необходимо понимать влияние следующих финансовых показателей на денежные потоки:</a:t>
            </a:r>
          </a:p>
          <a:p>
            <a:pPr fontAlgn="t"/>
            <a:r>
              <a:rPr lang="ru-RU" dirty="0" smtClean="0"/>
              <a:t>1)Источники поступления денежных</a:t>
            </a:r>
          </a:p>
          <a:p>
            <a:pPr fontAlgn="t"/>
            <a:r>
              <a:rPr lang="ru-RU" dirty="0" smtClean="0"/>
              <a:t>средств (увеличения денег)</a:t>
            </a:r>
          </a:p>
          <a:p>
            <a:pPr fontAlgn="t">
              <a:buNone/>
            </a:pPr>
            <a:endParaRPr lang="ru-RU" dirty="0" smtClean="0"/>
          </a:p>
          <a:p>
            <a:pPr fontAlgn="t"/>
            <a:r>
              <a:rPr lang="ru-RU" dirty="0" smtClean="0"/>
              <a:t>Средства, полученные в результате основной деятельности:</a:t>
            </a:r>
          </a:p>
          <a:p>
            <a:pPr fontAlgn="t"/>
            <a:r>
              <a:rPr lang="ru-RU" dirty="0" smtClean="0"/>
              <a:t>чистая прибыль</a:t>
            </a:r>
          </a:p>
          <a:p>
            <a:pPr fontAlgn="t"/>
            <a:r>
              <a:rPr lang="ru-RU" dirty="0" smtClean="0"/>
              <a:t>амортизация долгосрочных активов</a:t>
            </a:r>
          </a:p>
          <a:p>
            <a:pPr fontAlgn="t"/>
            <a:r>
              <a:rPr lang="ru-RU" dirty="0" smtClean="0"/>
              <a:t>Уменьшение любой статьи активов:</a:t>
            </a:r>
          </a:p>
          <a:p>
            <a:pPr fontAlgn="t"/>
            <a:r>
              <a:rPr lang="ru-RU" dirty="0" smtClean="0"/>
              <a:t>уменьшение запасов</a:t>
            </a:r>
          </a:p>
          <a:p>
            <a:pPr fontAlgn="t"/>
            <a:r>
              <a:rPr lang="ru-RU" dirty="0" smtClean="0"/>
              <a:t>уменьшение дебиторской задолженности (кроме списания безнадежной)</a:t>
            </a:r>
          </a:p>
          <a:p>
            <a:pPr fontAlgn="t"/>
            <a:r>
              <a:rPr lang="ru-RU" dirty="0" smtClean="0"/>
              <a:t>уменьшение авансов, оплаченных поставщикам товаров и услуг</a:t>
            </a:r>
          </a:p>
          <a:p>
            <a:pPr fontAlgn="t"/>
            <a:r>
              <a:rPr lang="ru-RU" dirty="0" smtClean="0"/>
              <a:t>уменьшение долгосрочных активов в результате их продажи (основных средств, нематериальных активов, инвестиций)</a:t>
            </a:r>
          </a:p>
          <a:p>
            <a:pPr fontAlgn="t"/>
            <a:r>
              <a:rPr lang="ru-RU" dirty="0" smtClean="0"/>
              <a:t>Увеличение любой статьи обязательств:</a:t>
            </a:r>
          </a:p>
          <a:p>
            <a:pPr fontAlgn="t"/>
            <a:r>
              <a:rPr lang="ru-RU" dirty="0" smtClean="0"/>
              <a:t>начисление платежей к оплате поставщикам товаров и услуг</a:t>
            </a:r>
          </a:p>
          <a:p>
            <a:pPr fontAlgn="t"/>
            <a:r>
              <a:rPr lang="ru-RU" dirty="0" smtClean="0"/>
              <a:t>начисление налогов к оплате</a:t>
            </a:r>
          </a:p>
          <a:p>
            <a:pPr fontAlgn="t"/>
            <a:r>
              <a:rPr lang="ru-RU" dirty="0" smtClean="0"/>
              <a:t>начисление заработной платы к оплате</a:t>
            </a:r>
          </a:p>
          <a:p>
            <a:pPr fontAlgn="t"/>
            <a:r>
              <a:rPr lang="ru-RU" dirty="0" smtClean="0"/>
              <a:t>получение авансов от покупателей</a:t>
            </a:r>
          </a:p>
          <a:p>
            <a:pPr fontAlgn="t"/>
            <a:r>
              <a:rPr lang="ru-RU" dirty="0" smtClean="0"/>
              <a:t>начисление процентов к оплате</a:t>
            </a:r>
          </a:p>
          <a:p>
            <a:pPr fontAlgn="t"/>
            <a:r>
              <a:rPr lang="ru-RU" dirty="0" smtClean="0"/>
              <a:t>получение кредитов</a:t>
            </a:r>
          </a:p>
          <a:p>
            <a:pPr fontAlgn="t"/>
            <a:r>
              <a:rPr lang="ru-RU" dirty="0" smtClean="0"/>
              <a:t>выпуск долговых ценных бумаг (облигаций)</a:t>
            </a:r>
          </a:p>
          <a:p>
            <a:pPr fontAlgn="t"/>
            <a:r>
              <a:rPr lang="ru-RU" dirty="0" smtClean="0"/>
              <a:t>Увеличение акционерного капитала (уставного капитала) в результате эмиссии ценных бумаг (взноса учредителей)</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428604"/>
            <a:ext cx="8501122" cy="6143668"/>
          </a:xfrm>
        </p:spPr>
        <p:txBody>
          <a:bodyPr>
            <a:normAutofit fontScale="62500" lnSpcReduction="20000"/>
          </a:bodyPr>
          <a:lstStyle/>
          <a:p>
            <a:pPr fontAlgn="t"/>
            <a:r>
              <a:rPr lang="ru-RU" dirty="0" smtClean="0"/>
              <a:t>2)Направления использования денежных</a:t>
            </a:r>
          </a:p>
          <a:p>
            <a:pPr fontAlgn="t"/>
            <a:r>
              <a:rPr lang="ru-RU" dirty="0" smtClean="0"/>
              <a:t>средств (уменьшение денег)</a:t>
            </a:r>
          </a:p>
          <a:p>
            <a:pPr fontAlgn="t"/>
            <a:endParaRPr lang="ru-RU" dirty="0" smtClean="0"/>
          </a:p>
          <a:p>
            <a:pPr fontAlgn="t"/>
            <a:r>
              <a:rPr lang="ru-RU" dirty="0" smtClean="0"/>
              <a:t>Средства, потраченные в результате основной деятельности:</a:t>
            </a:r>
          </a:p>
          <a:p>
            <a:pPr fontAlgn="t"/>
            <a:r>
              <a:rPr lang="ru-RU" dirty="0" smtClean="0"/>
              <a:t>чистый убыток</a:t>
            </a:r>
          </a:p>
          <a:p>
            <a:pPr fontAlgn="t"/>
            <a:r>
              <a:rPr lang="ru-RU" dirty="0" smtClean="0"/>
              <a:t>Увеличение любой статьи активов:</a:t>
            </a:r>
          </a:p>
          <a:p>
            <a:pPr fontAlgn="t"/>
            <a:r>
              <a:rPr lang="ru-RU" dirty="0" smtClean="0"/>
              <a:t>увеличение запасов</a:t>
            </a:r>
          </a:p>
          <a:p>
            <a:pPr fontAlgn="t"/>
            <a:r>
              <a:rPr lang="ru-RU" dirty="0" smtClean="0"/>
              <a:t>увеличение дебиторской задолженности</a:t>
            </a:r>
          </a:p>
          <a:p>
            <a:pPr fontAlgn="t"/>
            <a:r>
              <a:rPr lang="ru-RU" dirty="0" smtClean="0"/>
              <a:t>увеличение авансов, оплаченных поставщикам товаров и услуг</a:t>
            </a:r>
          </a:p>
          <a:p>
            <a:pPr fontAlgn="t"/>
            <a:r>
              <a:rPr lang="ru-RU" dirty="0" smtClean="0"/>
              <a:t>прирост долгосрочных активов (основных средств,</a:t>
            </a:r>
          </a:p>
          <a:p>
            <a:pPr fontAlgn="t"/>
            <a:r>
              <a:rPr lang="ru-RU" dirty="0" smtClean="0"/>
              <a:t>нематериальных активов, инвестиций) в результате их приобретения (создания, строительства)</a:t>
            </a:r>
          </a:p>
          <a:p>
            <a:pPr fontAlgn="t"/>
            <a:r>
              <a:rPr lang="ru-RU" dirty="0" smtClean="0"/>
              <a:t>Уменьшение любой статьи обязательств:</a:t>
            </a:r>
          </a:p>
          <a:p>
            <a:pPr fontAlgn="t"/>
            <a:r>
              <a:rPr lang="ru-RU" dirty="0" smtClean="0"/>
              <a:t>начисление платежей к оплате поставщикам товаров и услуг</a:t>
            </a:r>
          </a:p>
          <a:p>
            <a:pPr fontAlgn="t"/>
            <a:r>
              <a:rPr lang="ru-RU" dirty="0" smtClean="0"/>
              <a:t>начисление налогов к оплате</a:t>
            </a:r>
          </a:p>
          <a:p>
            <a:pPr fontAlgn="t"/>
            <a:r>
              <a:rPr lang="ru-RU" dirty="0" smtClean="0"/>
              <a:t>начисление заработной платы к оплате</a:t>
            </a:r>
          </a:p>
          <a:p>
            <a:pPr fontAlgn="t"/>
            <a:r>
              <a:rPr lang="ru-RU" dirty="0" smtClean="0"/>
              <a:t>получение авансов от покупателей</a:t>
            </a:r>
          </a:p>
          <a:p>
            <a:pPr fontAlgn="t"/>
            <a:r>
              <a:rPr lang="ru-RU" dirty="0" smtClean="0"/>
              <a:t>начисление процентов к оплате</a:t>
            </a:r>
          </a:p>
          <a:p>
            <a:pPr fontAlgn="t"/>
            <a:r>
              <a:rPr lang="ru-RU" dirty="0" smtClean="0"/>
              <a:t>получение кредитов</a:t>
            </a:r>
          </a:p>
          <a:p>
            <a:pPr fontAlgn="t"/>
            <a:r>
              <a:rPr lang="ru-RU" dirty="0" smtClean="0"/>
              <a:t>выпуск долговых ценных бумаг (облигаций)</a:t>
            </a:r>
          </a:p>
          <a:p>
            <a:pPr fontAlgn="t"/>
            <a:r>
              <a:rPr lang="ru-RU" dirty="0" smtClean="0"/>
              <a:t>Уменьшение акционерного капитала (уставного капитала) в результате выкупа собственных долевых инструментов (изъятия капитала учредителем)</a:t>
            </a:r>
          </a:p>
          <a:p>
            <a:pPr fontAlgn="t"/>
            <a:r>
              <a:rPr lang="ru-RU" dirty="0" smtClean="0"/>
              <a:t>Выплата дивидендов</a:t>
            </a:r>
          </a:p>
          <a:p>
            <a:endParaRPr lang="ru-RU" dirty="0" smtClean="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428604"/>
            <a:ext cx="8501122" cy="6143668"/>
          </a:xfrm>
        </p:spPr>
        <p:txBody>
          <a:bodyPr>
            <a:normAutofit fontScale="92500" lnSpcReduction="10000"/>
          </a:bodyPr>
          <a:lstStyle/>
          <a:p>
            <a:pPr fontAlgn="t"/>
            <a:r>
              <a:rPr lang="ru-RU" dirty="0" smtClean="0"/>
              <a:t>Все хозяйственные и финансовые операции компании классифицируются в соответствии с характером деятельности, в результате которой они произошли, и подразделяются по трем направлениям:</a:t>
            </a:r>
          </a:p>
          <a:p>
            <a:pPr fontAlgn="t"/>
            <a:r>
              <a:rPr lang="ru-RU" dirty="0" smtClean="0"/>
              <a:t>основные хозяйственные операции (операционная деятельность);</a:t>
            </a:r>
          </a:p>
          <a:p>
            <a:pPr fontAlgn="t"/>
            <a:r>
              <a:rPr lang="ru-RU" dirty="0" smtClean="0"/>
              <a:t>инвестирование (инвестиционная деятельность);</a:t>
            </a:r>
          </a:p>
          <a:p>
            <a:pPr fontAlgn="t"/>
            <a:r>
              <a:rPr lang="ru-RU" dirty="0" smtClean="0"/>
              <a:t>финансирование (финансовая деятельность).</a:t>
            </a:r>
          </a:p>
          <a:p>
            <a:pPr fontAlgn="t">
              <a:buNone/>
            </a:pPr>
            <a:r>
              <a:rPr lang="ru-RU" dirty="0" smtClean="0"/>
              <a:t> </a:t>
            </a:r>
          </a:p>
          <a:p>
            <a:pPr fontAlgn="t"/>
            <a:r>
              <a:rPr lang="ru-RU" dirty="0" smtClean="0"/>
              <a:t>Поскольку эти направления деятельности сопровождаются денежными выплатами и денежными поступлениями, то для того, чтобы знать, что происходит с денежными потоками и чистым изменение денег (прирост или недостаток) на каждом из этих направлений, отчет о движении денежных средств должен быть представлен раздельно по видам деятельности. Классификация денежных потоков по видам деятельности обеспечивает информацию, которая позволяет пользователям оценить воздействие этой деятельности на финансовое положение компании, сумму ее денежных средств и эквивалентов денежных средств. </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228</TotalTime>
  <Words>1996</Words>
  <Application>Microsoft Office PowerPoint</Application>
  <PresentationFormat>Экран (4:3)</PresentationFormat>
  <Paragraphs>162</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Главная</vt:lpstr>
      <vt:lpstr>      АУДИТ ДВИЖЕНИЯ        ДЕНЕЖНЫХ СРЕДСТВ</vt:lpstr>
      <vt:lpstr>Презентация PowerPoint</vt:lpstr>
      <vt:lpstr>Цель и задачи проверки.</vt:lpstr>
      <vt:lpstr>Презентация PowerPoint</vt:lpstr>
      <vt:lpstr>Презентация PowerPoint</vt:lpstr>
      <vt:lpstr>Отчет о движении денежных средств.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Инвентаризация кассы .</vt:lpstr>
      <vt:lpstr>Возможны следующие нарушения при ведении операций по кассе: </vt:lpstr>
      <vt:lpstr>Проверка операций по расчетному счету. </vt:lpstr>
      <vt:lpstr>Презентация PowerPoint</vt:lpstr>
      <vt:lpstr>Типичные ошибки при аудите операций по банковским счетам: </vt:lpstr>
      <vt:lpstr>Презентация PowerPoint</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АУДИТ ДВИЖЕНИЯ ДЕНЕЖНЫХ СРЕДСТВ.</dc:title>
  <dc:creator>user</dc:creator>
  <cp:lastModifiedBy>DNA7 X86</cp:lastModifiedBy>
  <cp:revision>5</cp:revision>
  <dcterms:created xsi:type="dcterms:W3CDTF">2015-03-16T14:56:24Z</dcterms:created>
  <dcterms:modified xsi:type="dcterms:W3CDTF">2015-03-27T20:00:40Z</dcterms:modified>
</cp:coreProperties>
</file>